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86" r:id="rId2"/>
    <p:sldMasterId id="2147483804" r:id="rId3"/>
    <p:sldMasterId id="2147483822" r:id="rId4"/>
    <p:sldMasterId id="2147483840" r:id="rId5"/>
    <p:sldMasterId id="2147483858" r:id="rId6"/>
    <p:sldMasterId id="2147483876" r:id="rId7"/>
  </p:sldMasterIdLst>
  <p:sldIdLst>
    <p:sldId id="256" r:id="rId8"/>
    <p:sldId id="257" r:id="rId9"/>
    <p:sldId id="281" r:id="rId10"/>
    <p:sldId id="279" r:id="rId11"/>
    <p:sldId id="282" r:id="rId12"/>
    <p:sldId id="274" r:id="rId13"/>
    <p:sldId id="258" r:id="rId14"/>
    <p:sldId id="259" r:id="rId15"/>
    <p:sldId id="260" r:id="rId16"/>
    <p:sldId id="292" r:id="rId17"/>
    <p:sldId id="293" r:id="rId18"/>
    <p:sldId id="261" r:id="rId19"/>
    <p:sldId id="283" r:id="rId20"/>
    <p:sldId id="266" r:id="rId21"/>
    <p:sldId id="290" r:id="rId22"/>
    <p:sldId id="276" r:id="rId23"/>
    <p:sldId id="284" r:id="rId24"/>
    <p:sldId id="265" r:id="rId25"/>
    <p:sldId id="280" r:id="rId26"/>
    <p:sldId id="277" r:id="rId27"/>
    <p:sldId id="285" r:id="rId28"/>
    <p:sldId id="264" r:id="rId29"/>
    <p:sldId id="286" r:id="rId30"/>
    <p:sldId id="275" r:id="rId31"/>
    <p:sldId id="263" r:id="rId32"/>
    <p:sldId id="287" r:id="rId33"/>
    <p:sldId id="268" r:id="rId34"/>
    <p:sldId id="291" r:id="rId35"/>
    <p:sldId id="267" r:id="rId36"/>
    <p:sldId id="270" r:id="rId37"/>
    <p:sldId id="269" r:id="rId38"/>
    <p:sldId id="271" r:id="rId39"/>
    <p:sldId id="288" r:id="rId40"/>
    <p:sldId id="278" r:id="rId41"/>
    <p:sldId id="289" r:id="rId42"/>
    <p:sldId id="273" r:id="rId43"/>
    <p:sldId id="27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0066"/>
    <a:srgbClr val="5F5F5F"/>
    <a:srgbClr val="003300"/>
    <a:srgbClr val="0000CC"/>
    <a:srgbClr val="FE8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6" autoAdjust="0"/>
    <p:restoredTop sz="94712" autoAdjust="0"/>
  </p:normalViewPr>
  <p:slideViewPr>
    <p:cSldViewPr snapToGrid="0">
      <p:cViewPr varScale="1">
        <p:scale>
          <a:sx n="87" d="100"/>
          <a:sy n="87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-310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F2C91-5AC2-4323-BF36-18120C980842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71DC22E-3ECC-4FDA-B89D-ACABD8B25390}">
      <dgm:prSet phldrT="[Text]"/>
      <dgm:spPr>
        <a:solidFill>
          <a:srgbClr val="000066"/>
        </a:solidFill>
        <a:ln>
          <a:noFill/>
        </a:ln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Input Layer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(2 units)</a:t>
          </a:r>
        </a:p>
      </dgm:t>
    </dgm:pt>
    <dgm:pt modelId="{ACCAA577-25A1-4C09-A723-8C236D4C9EBE}" type="parTrans" cxnId="{A3001CA7-B4E3-47A7-9C50-123C7BBBC99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EC8D7D-160B-4A93-93F2-1469DE2398DA}" type="sibTrans" cxnId="{A3001CA7-B4E3-47A7-9C50-123C7BBBC99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08B8BA-FD2E-4777-9520-916F775ED492}">
      <dgm:prSet phldrT="[Text]"/>
      <dgm:spPr>
        <a:noFill/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 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gm:t>
    </dgm:pt>
    <dgm:pt modelId="{C0305C4D-2A3B-4741-9D24-CEDDCEC163D4}" type="parTrans" cxnId="{43BAE0CE-F763-4403-96DD-ABA5CAB10E15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666133-7653-4381-8394-2110BE496852}" type="sibTrans" cxnId="{43BAE0CE-F763-4403-96DD-ABA5CAB10E15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0C663E-E4D9-49D5-BF29-8530AA277C8E}">
      <dgm:prSet phldrT="[Text]"/>
      <dgm:spPr>
        <a:solidFill>
          <a:srgbClr val="5F5F5F"/>
        </a:solidFill>
        <a:ln>
          <a:noFill/>
        </a:ln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Layers 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(with activation and normalisation)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(L1 layers and N1 units in each layer)</a:t>
          </a:r>
        </a:p>
      </dgm:t>
    </dgm:pt>
    <dgm:pt modelId="{1E403CB3-7626-453A-AE84-4C1DD4A5601F}" type="parTrans" cxnId="{1D989773-6A77-447A-AA5D-7EB33C4768C0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659597-D21E-46F6-9E58-248B6E4CDC73}" type="sibTrans" cxnId="{1D989773-6A77-447A-AA5D-7EB33C4768C0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6DA557-C4BA-485C-B711-B182944F2EB6}">
      <dgm:prSet phldrT="[Text]"/>
      <dgm:spPr>
        <a:solidFill>
          <a:srgbClr val="003300"/>
        </a:solidFill>
        <a:ln>
          <a:noFill/>
        </a:ln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Output Layer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(6 units)</a:t>
          </a:r>
        </a:p>
      </dgm:t>
    </dgm:pt>
    <dgm:pt modelId="{60FDF26D-55EB-4310-BE3C-A8F54F2C09D4}" type="parTrans" cxnId="{AC0A2E60-6DA0-4F09-8C67-886C954A635D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E10681-85A2-4BB6-86F4-E8F3371B4B4E}" type="sibTrans" cxnId="{AC0A2E60-6DA0-4F09-8C67-886C954A635D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B7D69D-1ABF-4344-AD33-D1A1E4E7A65E}">
      <dgm:prSet phldrT="[Text]"/>
      <dgm:spPr>
        <a:noFill/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 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gm:t>
    </dgm:pt>
    <dgm:pt modelId="{35AFE367-E809-4C6F-AE5D-43D20EEE3C6E}" type="parTrans" cxnId="{0FAAEF23-2541-466B-BB88-2396240CD7E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D26C77-3F89-40C4-8185-8770A7003283}" type="sibTrans" cxnId="{0FAAEF23-2541-466B-BB88-2396240CD7E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84856-804C-48BB-9D54-7F6B9585DA91}" type="pres">
      <dgm:prSet presAssocID="{CA3F2C91-5AC2-4323-BF36-18120C980842}" presName="Name0" presStyleCnt="0">
        <dgm:presLayoutVars>
          <dgm:dir/>
          <dgm:resizeHandles val="exact"/>
        </dgm:presLayoutVars>
      </dgm:prSet>
      <dgm:spPr/>
    </dgm:pt>
    <dgm:pt modelId="{DDE0584D-AEA5-4C7D-899B-85A819BCD0A1}" type="pres">
      <dgm:prSet presAssocID="{C71DC22E-3ECC-4FDA-B89D-ACABD8B25390}" presName="node" presStyleLbl="node1" presStyleIdx="0" presStyleCnt="5" custScaleX="56125">
        <dgm:presLayoutVars>
          <dgm:bulletEnabled val="1"/>
        </dgm:presLayoutVars>
      </dgm:prSet>
      <dgm:spPr/>
    </dgm:pt>
    <dgm:pt modelId="{47FBB911-1EF7-46A8-85F1-FAEEFFBEFEBD}" type="pres">
      <dgm:prSet presAssocID="{D3EC8D7D-160B-4A93-93F2-1469DE2398DA}" presName="sibTrans" presStyleLbl="sibTrans1D1" presStyleIdx="0" presStyleCnt="4"/>
      <dgm:spPr/>
    </dgm:pt>
    <dgm:pt modelId="{4B147AE3-4300-446B-8FAE-E3A9FBBBF2CF}" type="pres">
      <dgm:prSet presAssocID="{D3EC8D7D-160B-4A93-93F2-1469DE2398DA}" presName="connectorText" presStyleLbl="sibTrans1D1" presStyleIdx="0" presStyleCnt="4"/>
      <dgm:spPr/>
    </dgm:pt>
    <dgm:pt modelId="{0AA33322-DBD2-4119-89FE-1813CA84085C}" type="pres">
      <dgm:prSet presAssocID="{EA08B8BA-FD2E-4777-9520-916F775ED492}" presName="node" presStyleLbl="node1" presStyleIdx="1" presStyleCnt="5" custScaleX="100072">
        <dgm:presLayoutVars>
          <dgm:bulletEnabled val="1"/>
        </dgm:presLayoutVars>
      </dgm:prSet>
      <dgm:spPr/>
    </dgm:pt>
    <dgm:pt modelId="{6CD376D9-50E8-403B-B384-14F6EF19EBEB}" type="pres">
      <dgm:prSet presAssocID="{80666133-7653-4381-8394-2110BE496852}" presName="sibTrans" presStyleLbl="sibTrans1D1" presStyleIdx="1" presStyleCnt="4"/>
      <dgm:spPr/>
    </dgm:pt>
    <dgm:pt modelId="{742CDB51-00C3-4FC6-B1AD-C8C9721895BF}" type="pres">
      <dgm:prSet presAssocID="{80666133-7653-4381-8394-2110BE496852}" presName="connectorText" presStyleLbl="sibTrans1D1" presStyleIdx="1" presStyleCnt="4"/>
      <dgm:spPr/>
    </dgm:pt>
    <dgm:pt modelId="{A2E14A22-E96E-46E6-A978-B88BF6238F39}" type="pres">
      <dgm:prSet presAssocID="{F80C663E-E4D9-49D5-BF29-8530AA277C8E}" presName="node" presStyleLbl="node1" presStyleIdx="2" presStyleCnt="5" custScaleX="150503">
        <dgm:presLayoutVars>
          <dgm:bulletEnabled val="1"/>
        </dgm:presLayoutVars>
      </dgm:prSet>
      <dgm:spPr/>
    </dgm:pt>
    <dgm:pt modelId="{F05B537F-4BC6-43EC-BCCF-80AC4210EF52}" type="pres">
      <dgm:prSet presAssocID="{BE659597-D21E-46F6-9E58-248B6E4CDC73}" presName="sibTrans" presStyleLbl="sibTrans1D1" presStyleIdx="2" presStyleCnt="4"/>
      <dgm:spPr/>
    </dgm:pt>
    <dgm:pt modelId="{2CDF1E09-1837-4FF2-8E0D-19EDFC209E23}" type="pres">
      <dgm:prSet presAssocID="{BE659597-D21E-46F6-9E58-248B6E4CDC73}" presName="connectorText" presStyleLbl="sibTrans1D1" presStyleIdx="2" presStyleCnt="4"/>
      <dgm:spPr/>
    </dgm:pt>
    <dgm:pt modelId="{F3FF5264-4257-4674-9EA1-0B4B4D2B08E1}" type="pres">
      <dgm:prSet presAssocID="{69B7D69D-1ABF-4344-AD33-D1A1E4E7A65E}" presName="node" presStyleLbl="node1" presStyleIdx="3" presStyleCnt="5">
        <dgm:presLayoutVars>
          <dgm:bulletEnabled val="1"/>
        </dgm:presLayoutVars>
      </dgm:prSet>
      <dgm:spPr/>
    </dgm:pt>
    <dgm:pt modelId="{74884D19-EA91-4C91-85E2-849E2590E3E6}" type="pres">
      <dgm:prSet presAssocID="{35D26C77-3F89-40C4-8185-8770A7003283}" presName="sibTrans" presStyleLbl="sibTrans1D1" presStyleIdx="3" presStyleCnt="4"/>
      <dgm:spPr/>
    </dgm:pt>
    <dgm:pt modelId="{8C04C51A-EEA7-4AD5-9AC5-E4F3099893C3}" type="pres">
      <dgm:prSet presAssocID="{35D26C77-3F89-40C4-8185-8770A7003283}" presName="connectorText" presStyleLbl="sibTrans1D1" presStyleIdx="3" presStyleCnt="4"/>
      <dgm:spPr/>
    </dgm:pt>
    <dgm:pt modelId="{A62814A6-97F3-4CCB-80DA-9F28FE063493}" type="pres">
      <dgm:prSet presAssocID="{C76DA557-C4BA-485C-B711-B182944F2EB6}" presName="node" presStyleLbl="node1" presStyleIdx="4" presStyleCnt="5">
        <dgm:presLayoutVars>
          <dgm:bulletEnabled val="1"/>
        </dgm:presLayoutVars>
      </dgm:prSet>
      <dgm:spPr/>
    </dgm:pt>
  </dgm:ptLst>
  <dgm:cxnLst>
    <dgm:cxn modelId="{16753806-B133-4869-8FE5-82B545AF32EC}" type="presOf" srcId="{F80C663E-E4D9-49D5-BF29-8530AA277C8E}" destId="{A2E14A22-E96E-46E6-A978-B88BF6238F39}" srcOrd="0" destOrd="0" presId="urn:microsoft.com/office/officeart/2005/8/layout/bProcess3"/>
    <dgm:cxn modelId="{AA31440D-8243-43C6-8C8C-9422A5551A89}" type="presOf" srcId="{80666133-7653-4381-8394-2110BE496852}" destId="{742CDB51-00C3-4FC6-B1AD-C8C9721895BF}" srcOrd="1" destOrd="0" presId="urn:microsoft.com/office/officeart/2005/8/layout/bProcess3"/>
    <dgm:cxn modelId="{EEE5DA19-6EE5-4392-A023-2DEB42968541}" type="presOf" srcId="{BE659597-D21E-46F6-9E58-248B6E4CDC73}" destId="{F05B537F-4BC6-43EC-BCCF-80AC4210EF52}" srcOrd="0" destOrd="0" presId="urn:microsoft.com/office/officeart/2005/8/layout/bProcess3"/>
    <dgm:cxn modelId="{0FAAEF23-2541-466B-BB88-2396240CD7E1}" srcId="{CA3F2C91-5AC2-4323-BF36-18120C980842}" destId="{69B7D69D-1ABF-4344-AD33-D1A1E4E7A65E}" srcOrd="3" destOrd="0" parTransId="{35AFE367-E809-4C6F-AE5D-43D20EEE3C6E}" sibTransId="{35D26C77-3F89-40C4-8185-8770A7003283}"/>
    <dgm:cxn modelId="{AC0A2E60-6DA0-4F09-8C67-886C954A635D}" srcId="{CA3F2C91-5AC2-4323-BF36-18120C980842}" destId="{C76DA557-C4BA-485C-B711-B182944F2EB6}" srcOrd="4" destOrd="0" parTransId="{60FDF26D-55EB-4310-BE3C-A8F54F2C09D4}" sibTransId="{69E10681-85A2-4BB6-86F4-E8F3371B4B4E}"/>
    <dgm:cxn modelId="{F12B5A61-DACB-4DE5-A86B-EE63E22F4938}" type="presOf" srcId="{35D26C77-3F89-40C4-8185-8770A7003283}" destId="{74884D19-EA91-4C91-85E2-849E2590E3E6}" srcOrd="0" destOrd="0" presId="urn:microsoft.com/office/officeart/2005/8/layout/bProcess3"/>
    <dgm:cxn modelId="{1D989773-6A77-447A-AA5D-7EB33C4768C0}" srcId="{CA3F2C91-5AC2-4323-BF36-18120C980842}" destId="{F80C663E-E4D9-49D5-BF29-8530AA277C8E}" srcOrd="2" destOrd="0" parTransId="{1E403CB3-7626-453A-AE84-4C1DD4A5601F}" sibTransId="{BE659597-D21E-46F6-9E58-248B6E4CDC73}"/>
    <dgm:cxn modelId="{E33F5280-9279-420D-A297-29A9170C0467}" type="presOf" srcId="{80666133-7653-4381-8394-2110BE496852}" destId="{6CD376D9-50E8-403B-B384-14F6EF19EBEB}" srcOrd="0" destOrd="0" presId="urn:microsoft.com/office/officeart/2005/8/layout/bProcess3"/>
    <dgm:cxn modelId="{8527478F-CC4C-4B58-83B7-0D9556A55E10}" type="presOf" srcId="{C71DC22E-3ECC-4FDA-B89D-ACABD8B25390}" destId="{DDE0584D-AEA5-4C7D-899B-85A819BCD0A1}" srcOrd="0" destOrd="0" presId="urn:microsoft.com/office/officeart/2005/8/layout/bProcess3"/>
    <dgm:cxn modelId="{B12BBD98-8A8D-4454-B78A-383D8174EFB2}" type="presOf" srcId="{BE659597-D21E-46F6-9E58-248B6E4CDC73}" destId="{2CDF1E09-1837-4FF2-8E0D-19EDFC209E23}" srcOrd="1" destOrd="0" presId="urn:microsoft.com/office/officeart/2005/8/layout/bProcess3"/>
    <dgm:cxn modelId="{104B2DA5-D0EA-478B-B030-3120CA8CD992}" type="presOf" srcId="{69B7D69D-1ABF-4344-AD33-D1A1E4E7A65E}" destId="{F3FF5264-4257-4674-9EA1-0B4B4D2B08E1}" srcOrd="0" destOrd="0" presId="urn:microsoft.com/office/officeart/2005/8/layout/bProcess3"/>
    <dgm:cxn modelId="{A3001CA7-B4E3-47A7-9C50-123C7BBBC991}" srcId="{CA3F2C91-5AC2-4323-BF36-18120C980842}" destId="{C71DC22E-3ECC-4FDA-B89D-ACABD8B25390}" srcOrd="0" destOrd="0" parTransId="{ACCAA577-25A1-4C09-A723-8C236D4C9EBE}" sibTransId="{D3EC8D7D-160B-4A93-93F2-1469DE2398DA}"/>
    <dgm:cxn modelId="{7E89DBB9-0913-4AEA-870B-132BE16BF295}" type="presOf" srcId="{EA08B8BA-FD2E-4777-9520-916F775ED492}" destId="{0AA33322-DBD2-4119-89FE-1813CA84085C}" srcOrd="0" destOrd="0" presId="urn:microsoft.com/office/officeart/2005/8/layout/bProcess3"/>
    <dgm:cxn modelId="{43BAE0CE-F763-4403-96DD-ABA5CAB10E15}" srcId="{CA3F2C91-5AC2-4323-BF36-18120C980842}" destId="{EA08B8BA-FD2E-4777-9520-916F775ED492}" srcOrd="1" destOrd="0" parTransId="{C0305C4D-2A3B-4741-9D24-CEDDCEC163D4}" sibTransId="{80666133-7653-4381-8394-2110BE496852}"/>
    <dgm:cxn modelId="{AC24E0D9-E912-4BAE-9A52-085B895BDF02}" type="presOf" srcId="{CA3F2C91-5AC2-4323-BF36-18120C980842}" destId="{71E84856-804C-48BB-9D54-7F6B9585DA91}" srcOrd="0" destOrd="0" presId="urn:microsoft.com/office/officeart/2005/8/layout/bProcess3"/>
    <dgm:cxn modelId="{82520CF0-BB33-4A5F-8B24-110783F9CD8B}" type="presOf" srcId="{D3EC8D7D-160B-4A93-93F2-1469DE2398DA}" destId="{4B147AE3-4300-446B-8FAE-E3A9FBBBF2CF}" srcOrd="1" destOrd="0" presId="urn:microsoft.com/office/officeart/2005/8/layout/bProcess3"/>
    <dgm:cxn modelId="{31F549F1-4009-4960-A17D-D9921676131A}" type="presOf" srcId="{D3EC8D7D-160B-4A93-93F2-1469DE2398DA}" destId="{47FBB911-1EF7-46A8-85F1-FAEEFFBEFEBD}" srcOrd="0" destOrd="0" presId="urn:microsoft.com/office/officeart/2005/8/layout/bProcess3"/>
    <dgm:cxn modelId="{008B0BFB-37E6-4874-BA99-E3603ED434FC}" type="presOf" srcId="{C76DA557-C4BA-485C-B711-B182944F2EB6}" destId="{A62814A6-97F3-4CCB-80DA-9F28FE063493}" srcOrd="0" destOrd="0" presId="urn:microsoft.com/office/officeart/2005/8/layout/bProcess3"/>
    <dgm:cxn modelId="{FCC5CBFD-F6D5-4F77-8474-17B585F49FCB}" type="presOf" srcId="{35D26C77-3F89-40C4-8185-8770A7003283}" destId="{8C04C51A-EEA7-4AD5-9AC5-E4F3099893C3}" srcOrd="1" destOrd="0" presId="urn:microsoft.com/office/officeart/2005/8/layout/bProcess3"/>
    <dgm:cxn modelId="{AE5075FF-5149-4433-B4DB-17A9EC9C51CE}" type="presParOf" srcId="{71E84856-804C-48BB-9D54-7F6B9585DA91}" destId="{DDE0584D-AEA5-4C7D-899B-85A819BCD0A1}" srcOrd="0" destOrd="0" presId="urn:microsoft.com/office/officeart/2005/8/layout/bProcess3"/>
    <dgm:cxn modelId="{665F7EFE-53EA-430F-AC07-689AAA25D397}" type="presParOf" srcId="{71E84856-804C-48BB-9D54-7F6B9585DA91}" destId="{47FBB911-1EF7-46A8-85F1-FAEEFFBEFEBD}" srcOrd="1" destOrd="0" presId="urn:microsoft.com/office/officeart/2005/8/layout/bProcess3"/>
    <dgm:cxn modelId="{A407AFA5-6098-4FA6-91FA-AA13E8892F3F}" type="presParOf" srcId="{47FBB911-1EF7-46A8-85F1-FAEEFFBEFEBD}" destId="{4B147AE3-4300-446B-8FAE-E3A9FBBBF2CF}" srcOrd="0" destOrd="0" presId="urn:microsoft.com/office/officeart/2005/8/layout/bProcess3"/>
    <dgm:cxn modelId="{C3D36678-7EA9-4B3E-B4AC-A95EFB197CE9}" type="presParOf" srcId="{71E84856-804C-48BB-9D54-7F6B9585DA91}" destId="{0AA33322-DBD2-4119-89FE-1813CA84085C}" srcOrd="2" destOrd="0" presId="urn:microsoft.com/office/officeart/2005/8/layout/bProcess3"/>
    <dgm:cxn modelId="{E4AE59B2-E431-4FD8-A1C3-5FA8ABEE994E}" type="presParOf" srcId="{71E84856-804C-48BB-9D54-7F6B9585DA91}" destId="{6CD376D9-50E8-403B-B384-14F6EF19EBEB}" srcOrd="3" destOrd="0" presId="urn:microsoft.com/office/officeart/2005/8/layout/bProcess3"/>
    <dgm:cxn modelId="{75774FD2-03CD-40B0-9E00-A8A794BCC8E8}" type="presParOf" srcId="{6CD376D9-50E8-403B-B384-14F6EF19EBEB}" destId="{742CDB51-00C3-4FC6-B1AD-C8C9721895BF}" srcOrd="0" destOrd="0" presId="urn:microsoft.com/office/officeart/2005/8/layout/bProcess3"/>
    <dgm:cxn modelId="{5F69654C-0171-4718-92D3-81042AC1C5D9}" type="presParOf" srcId="{71E84856-804C-48BB-9D54-7F6B9585DA91}" destId="{A2E14A22-E96E-46E6-A978-B88BF6238F39}" srcOrd="4" destOrd="0" presId="urn:microsoft.com/office/officeart/2005/8/layout/bProcess3"/>
    <dgm:cxn modelId="{7D7C2210-FA75-4F23-AD79-D19098B7AC85}" type="presParOf" srcId="{71E84856-804C-48BB-9D54-7F6B9585DA91}" destId="{F05B537F-4BC6-43EC-BCCF-80AC4210EF52}" srcOrd="5" destOrd="0" presId="urn:microsoft.com/office/officeart/2005/8/layout/bProcess3"/>
    <dgm:cxn modelId="{9A4E2E60-AD0C-4507-AAEC-B7E83D1E6362}" type="presParOf" srcId="{F05B537F-4BC6-43EC-BCCF-80AC4210EF52}" destId="{2CDF1E09-1837-4FF2-8E0D-19EDFC209E23}" srcOrd="0" destOrd="0" presId="urn:microsoft.com/office/officeart/2005/8/layout/bProcess3"/>
    <dgm:cxn modelId="{9510F1E4-630F-492A-A324-F5EB3F1C316C}" type="presParOf" srcId="{71E84856-804C-48BB-9D54-7F6B9585DA91}" destId="{F3FF5264-4257-4674-9EA1-0B4B4D2B08E1}" srcOrd="6" destOrd="0" presId="urn:microsoft.com/office/officeart/2005/8/layout/bProcess3"/>
    <dgm:cxn modelId="{3349F259-15F0-40BA-983B-A366F3A92221}" type="presParOf" srcId="{71E84856-804C-48BB-9D54-7F6B9585DA91}" destId="{74884D19-EA91-4C91-85E2-849E2590E3E6}" srcOrd="7" destOrd="0" presId="urn:microsoft.com/office/officeart/2005/8/layout/bProcess3"/>
    <dgm:cxn modelId="{4B45ED1E-EEE9-4962-92E3-CE0ACF5F58CC}" type="presParOf" srcId="{74884D19-EA91-4C91-85E2-849E2590E3E6}" destId="{8C04C51A-EEA7-4AD5-9AC5-E4F3099893C3}" srcOrd="0" destOrd="0" presId="urn:microsoft.com/office/officeart/2005/8/layout/bProcess3"/>
    <dgm:cxn modelId="{265747AB-FCD7-42D5-A7C5-5621025B690E}" type="presParOf" srcId="{71E84856-804C-48BB-9D54-7F6B9585DA91}" destId="{A62814A6-97F3-4CCB-80DA-9F28FE06349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BB911-1EF7-46A8-85F1-FAEEFFBEFEBD}">
      <dsp:nvSpPr>
        <dsp:cNvPr id="0" name=""/>
        <dsp:cNvSpPr/>
      </dsp:nvSpPr>
      <dsp:spPr>
        <a:xfrm>
          <a:off x="1864003" y="841995"/>
          <a:ext cx="647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47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70786" y="884325"/>
        <a:ext cx="33903" cy="6780"/>
      </dsp:txXfrm>
    </dsp:sp>
    <dsp:sp modelId="{DDE0584D-AEA5-4C7D-899B-85A819BCD0A1}">
      <dsp:nvSpPr>
        <dsp:cNvPr id="0" name=""/>
        <dsp:cNvSpPr/>
      </dsp:nvSpPr>
      <dsp:spPr>
        <a:xfrm>
          <a:off x="211161" y="3274"/>
          <a:ext cx="1654641" cy="1768881"/>
        </a:xfrm>
        <a:prstGeom prst="rect">
          <a:avLst/>
        </a:prstGeom>
        <a:solidFill>
          <a:srgbClr val="00006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Layer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(2 units)</a:t>
          </a:r>
        </a:p>
      </dsp:txBody>
      <dsp:txXfrm>
        <a:off x="211161" y="3274"/>
        <a:ext cx="1654641" cy="1768881"/>
      </dsp:txXfrm>
    </dsp:sp>
    <dsp:sp modelId="{6CD376D9-50E8-403B-B384-14F6EF19EBEB}">
      <dsp:nvSpPr>
        <dsp:cNvPr id="0" name=""/>
        <dsp:cNvSpPr/>
      </dsp:nvSpPr>
      <dsp:spPr>
        <a:xfrm>
          <a:off x="5492333" y="841995"/>
          <a:ext cx="647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47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9117" y="884325"/>
        <a:ext cx="33903" cy="6780"/>
      </dsp:txXfrm>
    </dsp:sp>
    <dsp:sp modelId="{0AA33322-DBD2-4119-89FE-1813CA84085C}">
      <dsp:nvSpPr>
        <dsp:cNvPr id="0" name=""/>
        <dsp:cNvSpPr/>
      </dsp:nvSpPr>
      <dsp:spPr>
        <a:xfrm>
          <a:off x="2543874" y="3274"/>
          <a:ext cx="2950258" cy="176888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sp:txBody>
      <dsp:txXfrm>
        <a:off x="2543874" y="3274"/>
        <a:ext cx="2950258" cy="1768881"/>
      </dsp:txXfrm>
    </dsp:sp>
    <dsp:sp modelId="{F05B537F-4BC6-43EC-BCCF-80AC4210EF52}">
      <dsp:nvSpPr>
        <dsp:cNvPr id="0" name=""/>
        <dsp:cNvSpPr/>
      </dsp:nvSpPr>
      <dsp:spPr>
        <a:xfrm>
          <a:off x="1685229" y="1770356"/>
          <a:ext cx="6705491" cy="647471"/>
        </a:xfrm>
        <a:custGeom>
          <a:avLst/>
          <a:gdLst/>
          <a:ahLst/>
          <a:cxnLst/>
          <a:rect l="0" t="0" r="0" b="0"/>
          <a:pathLst>
            <a:path>
              <a:moveTo>
                <a:pt x="6705491" y="0"/>
              </a:moveTo>
              <a:lnTo>
                <a:pt x="6705491" y="340835"/>
              </a:lnTo>
              <a:lnTo>
                <a:pt x="0" y="340835"/>
              </a:lnTo>
              <a:lnTo>
                <a:pt x="0" y="647471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69483" y="2090701"/>
        <a:ext cx="336984" cy="6780"/>
      </dsp:txXfrm>
    </dsp:sp>
    <dsp:sp modelId="{A2E14A22-E96E-46E6-A978-B88BF6238F39}">
      <dsp:nvSpPr>
        <dsp:cNvPr id="0" name=""/>
        <dsp:cNvSpPr/>
      </dsp:nvSpPr>
      <dsp:spPr>
        <a:xfrm>
          <a:off x="6172204" y="3274"/>
          <a:ext cx="4437033" cy="1768881"/>
        </a:xfrm>
        <a:prstGeom prst="rect">
          <a:avLst/>
        </a:prstGeom>
        <a:solidFill>
          <a:srgbClr val="5F5F5F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Layers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(with activation and normalisation)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(L1 layers and N1 units in each layer)</a:t>
          </a:r>
        </a:p>
      </dsp:txBody>
      <dsp:txXfrm>
        <a:off x="6172204" y="3274"/>
        <a:ext cx="4437033" cy="1768881"/>
      </dsp:txXfrm>
    </dsp:sp>
    <dsp:sp modelId="{74884D19-EA91-4C91-85E2-849E2590E3E6}">
      <dsp:nvSpPr>
        <dsp:cNvPr id="0" name=""/>
        <dsp:cNvSpPr/>
      </dsp:nvSpPr>
      <dsp:spPr>
        <a:xfrm>
          <a:off x="3157497" y="3288948"/>
          <a:ext cx="647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471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4281" y="3331278"/>
        <a:ext cx="33903" cy="6780"/>
      </dsp:txXfrm>
    </dsp:sp>
    <dsp:sp modelId="{F3FF5264-4257-4674-9EA1-0B4B4D2B08E1}">
      <dsp:nvSpPr>
        <dsp:cNvPr id="0" name=""/>
        <dsp:cNvSpPr/>
      </dsp:nvSpPr>
      <dsp:spPr>
        <a:xfrm>
          <a:off x="211161" y="2450227"/>
          <a:ext cx="2948136" cy="176888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sp:txBody>
      <dsp:txXfrm>
        <a:off x="211161" y="2450227"/>
        <a:ext cx="2948136" cy="1768881"/>
      </dsp:txXfrm>
    </dsp:sp>
    <dsp:sp modelId="{A62814A6-97F3-4CCB-80DA-9F28FE063493}">
      <dsp:nvSpPr>
        <dsp:cNvPr id="0" name=""/>
        <dsp:cNvSpPr/>
      </dsp:nvSpPr>
      <dsp:spPr>
        <a:xfrm>
          <a:off x="3837369" y="2450227"/>
          <a:ext cx="2948136" cy="1768881"/>
        </a:xfrm>
        <a:prstGeom prst="rect">
          <a:avLst/>
        </a:prstGeom>
        <a:solidFill>
          <a:srgbClr val="003300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Layer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(6 units)</a:t>
          </a:r>
        </a:p>
      </dsp:txBody>
      <dsp:txXfrm>
        <a:off x="3837369" y="2450227"/>
        <a:ext cx="2948136" cy="1768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35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1255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7697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7560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1406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65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0571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0492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0424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4120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4683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32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136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5274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1693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1317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1609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58137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3590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78272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296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6406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43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4281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50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730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451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606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83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116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9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8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129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757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058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376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287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535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178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222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425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784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787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07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8489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700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231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3310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086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6337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549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4308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08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192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367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4681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106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946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8285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808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77440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235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113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1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4118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4443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0209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521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8499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4308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3479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734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5247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0855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48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977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2793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0798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3942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7175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46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033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039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8052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9787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5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5538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778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025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9373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2699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231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819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928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2697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2494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89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3839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71105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494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735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229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451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6283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8980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7601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528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73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650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7204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559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7936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7115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9275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974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5982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22187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965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50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584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247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851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7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3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50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037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CECF9-FCF7-476F-AC67-7A755801E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396939"/>
            <a:ext cx="9448800" cy="685800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GB" sz="2400" dirty="0">
                <a:solidFill>
                  <a:srgbClr val="FFFFFF"/>
                </a:solidFill>
              </a:rPr>
              <a:t>Naman Yadav</a:t>
            </a:r>
          </a:p>
          <a:p>
            <a:pPr algn="ctr"/>
            <a:r>
              <a:rPr lang="en-GB" sz="2400" dirty="0">
                <a:solidFill>
                  <a:srgbClr val="FFFFFF"/>
                </a:solidFill>
              </a:rPr>
              <a:t>Asim Tewari</a:t>
            </a:r>
          </a:p>
          <a:p>
            <a:pPr algn="ctr"/>
            <a:r>
              <a:rPr lang="en-IN" sz="2400" dirty="0">
                <a:solidFill>
                  <a:srgbClr val="FFFFFF"/>
                </a:solidFill>
              </a:rPr>
              <a:t>Department of Mechanical Engineering, IIT Bombay</a:t>
            </a:r>
            <a:endParaRPr lang="en-GB" sz="2400" dirty="0">
              <a:solidFill>
                <a:srgbClr val="FFFFFF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EA58F-3126-4F0A-80EE-76EA00658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8"/>
            <a:ext cx="10905066" cy="3618898"/>
          </a:xfrm>
        </p:spPr>
        <p:txBody>
          <a:bodyPr anchor="b">
            <a:normAutofit/>
          </a:bodyPr>
          <a:lstStyle/>
          <a:p>
            <a:pPr algn="ctr"/>
            <a:r>
              <a:rPr lang="en-IN" sz="6100" b="1" dirty="0"/>
              <a:t>Vibration Analysis of Tapered Truncated cantilever beams using Deep Learning</a:t>
            </a:r>
            <a:endParaRPr lang="en-IN" sz="6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5ACF8-239D-4EE8-9578-FFC7247D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963" y="5049469"/>
            <a:ext cx="1726945" cy="167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AD723-D8B8-44EB-8945-2929D1206AC6}"/>
              </a:ext>
            </a:extLst>
          </p:cNvPr>
          <p:cNvSpPr txBox="1"/>
          <p:nvPr/>
        </p:nvSpPr>
        <p:spPr>
          <a:xfrm>
            <a:off x="72552" y="6446334"/>
            <a:ext cx="14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IMEC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1026" name="Picture 2" descr="Image result for nit trichy logo">
            <a:extLst>
              <a:ext uri="{FF2B5EF4-FFF2-40B4-BE49-F238E27FC236}">
                <a16:creationId xmlns:a16="http://schemas.microsoft.com/office/drawing/2014/main" id="{D3A2FE6B-5411-4C62-A937-61B577B2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" y="4993123"/>
            <a:ext cx="1550269" cy="15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4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2D26F2-C671-4EA0-8FCF-65BB98D9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Variation of </a:t>
            </a:r>
            <a:br>
              <a:rPr lang="en-GB" dirty="0"/>
            </a:br>
            <a:r>
              <a:rPr lang="en-GB" dirty="0"/>
              <a:t>Output Variables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C4691B-868E-4699-82F7-CC679CAAD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220937"/>
                <a:ext cx="10820400" cy="4663440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Euler-Bernoulli equation</a:t>
                </a:r>
                <a:endPara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𝐸𝐼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variable separation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solution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IN" sz="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𝐸𝐼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IN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IN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IN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Bessel Functions of first and second kind, respectively. </a:t>
                </a:r>
              </a:p>
              <a:p>
                <a:pPr marL="914400" lvl="2" indent="0">
                  <a:buNone/>
                </a:pP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I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IN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modified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IN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Bessel Function of first and second kind, respectively.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𝜕𝛿</m:t>
                          </m:r>
                        </m:den>
                      </m:f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𝐸𝐼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𝜕𝛿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C4691B-868E-4699-82F7-CC679CAAD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220937"/>
                <a:ext cx="10820400" cy="4663440"/>
              </a:xfrm>
              <a:blipFill>
                <a:blip r:embed="rId2"/>
                <a:stretch>
                  <a:fillRect l="-507" t="-24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77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82E6-8BB3-4D52-9D51-10D4E7C3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Variation of </a:t>
            </a:r>
            <a:br>
              <a:rPr lang="en-GB" dirty="0"/>
            </a:br>
            <a:r>
              <a:rPr lang="en-GB" dirty="0"/>
              <a:t>Output Variables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F5DF45-B5AE-4C1D-AD30-97BA663DB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457200" indent="-457200">
                  <a:buFont typeface="+mj-lt"/>
                  <a:buAutoNum type="arabicPeriod" startAt="6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applying boundary conditions we will get 4 linear equations:</a:t>
                </a:r>
              </a:p>
              <a:p>
                <a:pPr marL="2628900" lvl="5" indent="-342900">
                  <a:buFont typeface="+mj-lt"/>
                  <a:buAutoNum type="arabicPeriod" startAt="6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 startAt="7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solving Δ = 0, we can get values of β = β</a:t>
                </a:r>
                <a:r>
                  <a:rPr lang="en-I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where, r is the mode number. From which,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following relations,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𝐸𝐼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 startAt="8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mode shapes can be obtained as follows,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F5DF45-B5AE-4C1D-AD30-97BA663DB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7" t="-1515" b="-92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1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4BA60E-B0FF-4CFC-BBAE-F055DEEA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Variation of </a:t>
            </a:r>
            <a:br>
              <a:rPr lang="en-GB" dirty="0"/>
            </a:br>
            <a:r>
              <a:rPr lang="en-GB" dirty="0"/>
              <a:t>Output Variables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D04635-C949-4665-8092-1FD23A32A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2203660"/>
            <a:ext cx="5334000" cy="400484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83E99B-B351-4FAC-AD8F-45941DD5C8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203660"/>
            <a:ext cx="5334000" cy="4004843"/>
          </a:xfrm>
        </p:spPr>
      </p:pic>
    </p:spTree>
    <p:extLst>
      <p:ext uri="{BB962C8B-B14F-4D97-AF65-F5344CB8AC3E}">
        <p14:creationId xmlns:p14="http://schemas.microsoft.com/office/powerpoint/2010/main" val="41729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4EC397C-4123-4A74-962A-C6445053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3EA76-EA76-476E-BDD3-AD381422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76D27A-4AA5-4F07-8B8E-1CE19FA5558D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7CC98-5F02-425C-8736-8074C13C3761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8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93F54-A6E5-4A3D-8AF1-4A36E0E9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Data Generation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CF80-778F-4EDC-87FF-8D763914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956" y="804334"/>
            <a:ext cx="7207044" cy="524933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3],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[2e-3, 0.56] =&gt; 301*15,000 datapoints.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[3, 10],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[7e-2, 0.56] =&gt; 701*15,000 datapoints.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10], data from the two cases was merged:</a:t>
            </a:r>
          </a:p>
          <a:p>
            <a:pPr lvl="1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3],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[2e-3, 0.56] =&gt; 301*15,000 = 4,515,000.</a:t>
            </a:r>
          </a:p>
          <a:p>
            <a:pPr lvl="1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(3, 10],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[7e-2, 0.56] =&gt; 700*15,000 = 10,500,000.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total 15,015,000 datapoints were generated.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only a fraction was used for training.</a:t>
            </a:r>
          </a:p>
        </p:txBody>
      </p:sp>
    </p:spTree>
    <p:extLst>
      <p:ext uri="{BB962C8B-B14F-4D97-AF65-F5344CB8AC3E}">
        <p14:creationId xmlns:p14="http://schemas.microsoft.com/office/powerpoint/2010/main" val="387297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9CB67159-1E95-4F1F-BB43-13032FDB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E7E5E3-47AE-4986-AB49-08765D4E9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C11575-EB25-45CE-B615-8AE1BCB7C258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AFB739-AF38-491B-8D1E-C73CCEEFA560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0820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FCAB7-4951-4089-AD6E-F2129A3C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GB" dirty="0"/>
              <a:t>Model Training</a:t>
            </a:r>
            <a:endParaRPr lang="en-IN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18E5BA11-A111-4962-968B-B3E58E007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3" y="2187575"/>
            <a:ext cx="6858000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B6632-2DA9-4B1E-8884-8F294056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and validation data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Generated data was shuffled.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Few data points were sampled from shuffled data to train the neural network.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Some datapoints for validation were also selected.</a:t>
            </a:r>
            <a:endParaRPr lang="en-IN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Test data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separate data set was created by randomly sampling points.</a:t>
            </a:r>
          </a:p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Trained model was evaluated over the unseen test dataset to report the results.</a:t>
            </a:r>
            <a:endParaRPr lang="en-GB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64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8FCB5D3-D6C0-4FC6-8157-78F57DFA2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2B762-0878-4C73-846F-36CDC5C8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8203BF-BEB3-413B-949B-972F935AE32B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1A5BE5-3A29-4888-886B-3F5F65F60150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5661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DAC1-B892-4635-A490-AE1F8EE6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Training Parameters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B5724D-9E1B-4E99-95A6-A7E584643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46918"/>
              </p:ext>
            </p:extLst>
          </p:nvPr>
        </p:nvGraphicFramePr>
        <p:xfrm>
          <a:off x="1119554" y="2524955"/>
          <a:ext cx="9952893" cy="356867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4059115">
                  <a:extLst>
                    <a:ext uri="{9D8B030D-6E8A-4147-A177-3AD203B41FA5}">
                      <a16:colId xmlns:a16="http://schemas.microsoft.com/office/drawing/2014/main" val="2711750227"/>
                    </a:ext>
                  </a:extLst>
                </a:gridCol>
                <a:gridCol w="2946889">
                  <a:extLst>
                    <a:ext uri="{9D8B030D-6E8A-4147-A177-3AD203B41FA5}">
                      <a16:colId xmlns:a16="http://schemas.microsoft.com/office/drawing/2014/main" val="2147423430"/>
                    </a:ext>
                  </a:extLst>
                </a:gridCol>
                <a:gridCol w="2946889">
                  <a:extLst>
                    <a:ext uri="{9D8B030D-6E8A-4147-A177-3AD203B41FA5}">
                      <a16:colId xmlns:a16="http://schemas.microsoft.com/office/drawing/2014/main" val="3815733079"/>
                    </a:ext>
                  </a:extLst>
                </a:gridCol>
              </a:tblGrid>
              <a:tr h="446084">
                <a:tc gridSpan="3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1: Deep Learning model training parameters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501881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 (Small Dataset)</a:t>
                      </a:r>
                      <a:endParaRPr lang="en-IN" sz="2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 (Big Dataset)</a:t>
                      </a:r>
                      <a:endParaRPr lang="en-IN" sz="2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extLst>
                  <a:ext uri="{0D108BD9-81ED-4DB2-BD59-A6C34878D82A}">
                    <a16:rowId xmlns:a16="http://schemas.microsoft.com/office/drawing/2014/main" val="1266887754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Training datapoints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2*2</a:t>
                      </a:r>
                      <a:r>
                        <a:rPr lang="en-IN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20*2</a:t>
                      </a:r>
                      <a:r>
                        <a:rPr lang="en-IN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extLst>
                  <a:ext uri="{0D108BD9-81ED-4DB2-BD59-A6C34878D82A}">
                    <a16:rowId xmlns:a16="http://schemas.microsoft.com/office/drawing/2014/main" val="3273862177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Validation datapoints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1,000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20774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Iterations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30,000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42444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Learning Rate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036958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period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5,000</a:t>
                      </a:r>
                      <a:endParaRPr lang="en-IN" sz="2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99748"/>
                  </a:ext>
                </a:extLst>
              </a:tr>
              <a:tr h="446084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factor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75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7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AB23B5-3E69-4C41-8DDB-0198E311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2FE890-227D-40F1-928F-AD4B65EDC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9CA19-CA01-4F9F-8F23-C5673325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EDAC1-B892-4635-A490-AE1F8EE6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Training Results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B5724D-9E1B-4E99-95A6-A7E584643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344369"/>
              </p:ext>
            </p:extLst>
          </p:nvPr>
        </p:nvGraphicFramePr>
        <p:xfrm>
          <a:off x="1443531" y="2456112"/>
          <a:ext cx="9304940" cy="3340100"/>
        </p:xfrm>
        <a:graphic>
          <a:graphicData uri="http://schemas.openxmlformats.org/drawingml/2006/table">
            <a:tbl>
              <a:tblPr firstRow="1" firstCol="1" bandRow="1">
                <a:noFill/>
                <a:tableStyleId>{68D230F3-CF80-4859-8CE7-A43EE81993B5}</a:tableStyleId>
              </a:tblPr>
              <a:tblGrid>
                <a:gridCol w="3522531">
                  <a:extLst>
                    <a:ext uri="{9D8B030D-6E8A-4147-A177-3AD203B41FA5}">
                      <a16:colId xmlns:a16="http://schemas.microsoft.com/office/drawing/2014/main" val="2711750227"/>
                    </a:ext>
                  </a:extLst>
                </a:gridCol>
                <a:gridCol w="3018953">
                  <a:extLst>
                    <a:ext uri="{9D8B030D-6E8A-4147-A177-3AD203B41FA5}">
                      <a16:colId xmlns:a16="http://schemas.microsoft.com/office/drawing/2014/main" val="2147423430"/>
                    </a:ext>
                  </a:extLst>
                </a:gridCol>
                <a:gridCol w="2763456">
                  <a:extLst>
                    <a:ext uri="{9D8B030D-6E8A-4147-A177-3AD203B41FA5}">
                      <a16:colId xmlns:a16="http://schemas.microsoft.com/office/drawing/2014/main" val="3815733079"/>
                    </a:ext>
                  </a:extLst>
                </a:gridCol>
              </a:tblGrid>
              <a:tr h="668020"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3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 (Small Dataset)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 (Big Dataset)</a:t>
                      </a:r>
                      <a:endParaRPr lang="en-IN" sz="23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88775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Training datapoints</a:t>
                      </a:r>
                      <a:endParaRPr lang="en-IN" sz="23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2*2</a:t>
                      </a:r>
                      <a:r>
                        <a:rPr lang="en-IN" sz="2300" baseline="30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23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20*2</a:t>
                      </a:r>
                      <a:r>
                        <a:rPr lang="en-IN" sz="2300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23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148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IN" sz="23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3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3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62177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N1</a:t>
                      </a: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173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12919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N2</a:t>
                      </a: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7462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FB6AB3D-D640-418A-9F17-435F58746603}"/>
              </a:ext>
            </a:extLst>
          </p:cNvPr>
          <p:cNvSpPr txBox="1"/>
          <p:nvPr/>
        </p:nvSpPr>
        <p:spPr>
          <a:xfrm>
            <a:off x="5002824" y="5840145"/>
            <a:ext cx="300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SN (Small Network)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AC91D-D846-48E7-B5CF-46A47C244206}"/>
              </a:ext>
            </a:extLst>
          </p:cNvPr>
          <p:cNvSpPr txBox="1"/>
          <p:nvPr/>
        </p:nvSpPr>
        <p:spPr>
          <a:xfrm>
            <a:off x="8009793" y="5840145"/>
            <a:ext cx="300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BN (Big Network)</a:t>
            </a:r>
          </a:p>
        </p:txBody>
      </p:sp>
    </p:spTree>
    <p:extLst>
      <p:ext uri="{BB962C8B-B14F-4D97-AF65-F5344CB8AC3E}">
        <p14:creationId xmlns:p14="http://schemas.microsoft.com/office/powerpoint/2010/main" val="13574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83F9D-E860-4475-98FF-6031BBEB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CF71-0BCF-442E-8E2B-0028AE38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lvl="1"/>
            <a:r>
              <a:rPr lang="en-IN" sz="1800" dirty="0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Extrapolation Analysis</a:t>
            </a:r>
          </a:p>
          <a:p>
            <a:pPr lvl="1"/>
            <a:r>
              <a:rPr lang="en-IN" sz="1800" dirty="0"/>
              <a:t>Prediction ability over unseen data range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Future Research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69031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F66D-8C57-4852-8050-BEA16F07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Results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6A0B93-EC84-48BD-B0B8-BF116D0EE7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5831"/>
            <a:ext cx="5334000" cy="40005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17A55D-A9EF-48A6-A797-50E8469DDD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5831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154592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B942716E-D66A-486C-A980-84BB70399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E675A-6469-4C0D-9C68-CD1553DF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5E0EA1-D588-43CF-A76F-0F9FA5E794B0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C82495-32E7-41A9-9767-B790D2E71CDA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marL="457200" lvl="1" indent="0">
              <a:buNone/>
            </a:pPr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840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3128-E96B-45D1-A268-7D61C9E1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 Deviations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2A46FAE-22B9-4C18-9C96-C601D0A7BF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9880881"/>
              </p:ext>
            </p:extLst>
          </p:nvPr>
        </p:nvGraphicFramePr>
        <p:xfrm>
          <a:off x="0" y="2194560"/>
          <a:ext cx="6019798" cy="368344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80588">
                  <a:extLst>
                    <a:ext uri="{9D8B030D-6E8A-4147-A177-3AD203B41FA5}">
                      <a16:colId xmlns:a16="http://schemas.microsoft.com/office/drawing/2014/main" val="2719407367"/>
                    </a:ext>
                  </a:extLst>
                </a:gridCol>
                <a:gridCol w="1221861">
                  <a:extLst>
                    <a:ext uri="{9D8B030D-6E8A-4147-A177-3AD203B41FA5}">
                      <a16:colId xmlns:a16="http://schemas.microsoft.com/office/drawing/2014/main" val="2973219320"/>
                    </a:ext>
                  </a:extLst>
                </a:gridCol>
                <a:gridCol w="1221861">
                  <a:extLst>
                    <a:ext uri="{9D8B030D-6E8A-4147-A177-3AD203B41FA5}">
                      <a16:colId xmlns:a16="http://schemas.microsoft.com/office/drawing/2014/main" val="4219843348"/>
                    </a:ext>
                  </a:extLst>
                </a:gridCol>
                <a:gridCol w="1247744">
                  <a:extLst>
                    <a:ext uri="{9D8B030D-6E8A-4147-A177-3AD203B41FA5}">
                      <a16:colId xmlns:a16="http://schemas.microsoft.com/office/drawing/2014/main" val="365222193"/>
                    </a:ext>
                  </a:extLst>
                </a:gridCol>
                <a:gridCol w="1247744">
                  <a:extLst>
                    <a:ext uri="{9D8B030D-6E8A-4147-A177-3AD203B41FA5}">
                      <a16:colId xmlns:a16="http://schemas.microsoft.com/office/drawing/2014/main" val="3682304958"/>
                    </a:ext>
                  </a:extLst>
                </a:gridCol>
              </a:tblGrid>
              <a:tr h="410400">
                <a:tc gridSpan="5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2: For η є [0, 3], δ</a:t>
                      </a:r>
                      <a:r>
                        <a:rPr lang="en-IN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є [2e-3, 0.56]</a:t>
                      </a:r>
                      <a:endParaRPr lang="en-IN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764567"/>
                  </a:ext>
                </a:extLst>
              </a:tr>
              <a:tr h="408707">
                <a:tc row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IN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 </a:t>
                      </a:r>
                      <a:endParaRPr lang="en-IN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lang="en-IN" sz="2300" b="1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lang="en-IN" sz="2300" b="1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81284"/>
                  </a:ext>
                </a:extLst>
              </a:tr>
              <a:tr h="41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243673193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0.115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0.106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1804912963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0.110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0.071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670332313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0.021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0.111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0.052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3761113942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0.172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1300244990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0.024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0.317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0.255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4001698801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401088390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F1F180E-19DB-4F2B-B2EB-7495B45721B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93400296"/>
              </p:ext>
            </p:extLst>
          </p:nvPr>
        </p:nvGraphicFramePr>
        <p:xfrm>
          <a:off x="6096000" y="2193925"/>
          <a:ext cx="6095998" cy="368344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94266">
                  <a:extLst>
                    <a:ext uri="{9D8B030D-6E8A-4147-A177-3AD203B41FA5}">
                      <a16:colId xmlns:a16="http://schemas.microsoft.com/office/drawing/2014/main" val="2719407367"/>
                    </a:ext>
                  </a:extLst>
                </a:gridCol>
                <a:gridCol w="1237328">
                  <a:extLst>
                    <a:ext uri="{9D8B030D-6E8A-4147-A177-3AD203B41FA5}">
                      <a16:colId xmlns:a16="http://schemas.microsoft.com/office/drawing/2014/main" val="2973219320"/>
                    </a:ext>
                  </a:extLst>
                </a:gridCol>
                <a:gridCol w="1237328">
                  <a:extLst>
                    <a:ext uri="{9D8B030D-6E8A-4147-A177-3AD203B41FA5}">
                      <a16:colId xmlns:a16="http://schemas.microsoft.com/office/drawing/2014/main" val="4219843348"/>
                    </a:ext>
                  </a:extLst>
                </a:gridCol>
                <a:gridCol w="1263538">
                  <a:extLst>
                    <a:ext uri="{9D8B030D-6E8A-4147-A177-3AD203B41FA5}">
                      <a16:colId xmlns:a16="http://schemas.microsoft.com/office/drawing/2014/main" val="365222193"/>
                    </a:ext>
                  </a:extLst>
                </a:gridCol>
                <a:gridCol w="1263538">
                  <a:extLst>
                    <a:ext uri="{9D8B030D-6E8A-4147-A177-3AD203B41FA5}">
                      <a16:colId xmlns:a16="http://schemas.microsoft.com/office/drawing/2014/main" val="3682304958"/>
                    </a:ext>
                  </a:extLst>
                </a:gridCol>
              </a:tblGrid>
              <a:tr h="410400">
                <a:tc gridSpan="5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3: For η є [3, 10], δ</a:t>
                      </a:r>
                      <a:r>
                        <a:rPr lang="en-IN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є [7e-2, 0.56]</a:t>
                      </a:r>
                      <a:endParaRPr lang="en-IN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764567"/>
                  </a:ext>
                </a:extLst>
              </a:tr>
              <a:tr h="408707">
                <a:tc row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IN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lang="en-IN" sz="2300" b="1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lang="en-IN" sz="2300" b="1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81284"/>
                  </a:ext>
                </a:extLst>
              </a:tr>
              <a:tr h="41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243673193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0.079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912963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0.046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332313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1113942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0.050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0244990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0.169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1698801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</a:t>
                      </a:r>
                      <a:endParaRPr lang="en-IN" sz="23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</a:t>
                      </a:r>
                      <a:endParaRPr lang="en-IN" sz="23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</a:t>
                      </a:r>
                      <a:endParaRPr lang="en-IN" sz="2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088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D03861D-DF5F-490F-A3DE-AC727039A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82EDFA-17CD-4225-8BD7-224F14CAC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D678AB-4CBC-445E-B2F3-19E5EEBA4484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DE880-BD9B-48C9-BD5B-48E67CCC66FB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lvl="1"/>
            <a:r>
              <a:rPr lang="en-IN" sz="1800" dirty="0"/>
              <a:t>Graphical comparison with actual values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517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4BA60E-B0FF-4CFC-BBAE-F055DEEA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Between Actual And Predicted Values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D04635-C949-4665-8092-1FD23A32A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2203660"/>
            <a:ext cx="5334000" cy="400484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83E99B-B351-4FAC-AD8F-45941DD5C8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203660"/>
            <a:ext cx="5334000" cy="4004843"/>
          </a:xfrm>
        </p:spPr>
      </p:pic>
    </p:spTree>
    <p:extLst>
      <p:ext uri="{BB962C8B-B14F-4D97-AF65-F5344CB8AC3E}">
        <p14:creationId xmlns:p14="http://schemas.microsoft.com/office/powerpoint/2010/main" val="377140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4BA60E-B0FF-4CFC-BBAE-F055DEEA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Between Actual And Predicted Values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D04635-C949-4665-8092-1FD23A32A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2203660"/>
            <a:ext cx="5334000" cy="400484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83E99B-B351-4FAC-AD8F-45941DD5C8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203660"/>
            <a:ext cx="5334000" cy="4004843"/>
          </a:xfrm>
        </p:spPr>
      </p:pic>
    </p:spTree>
    <p:extLst>
      <p:ext uri="{BB962C8B-B14F-4D97-AF65-F5344CB8AC3E}">
        <p14:creationId xmlns:p14="http://schemas.microsoft.com/office/powerpoint/2010/main" val="753664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0109901-CB04-4C30-AAE7-7B23C1C71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4CFF8-3B90-46B8-8FDE-F5D51640D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D29E47-E6E1-4438-A4E7-132E5FD1766C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8C32C7-DC10-4C5C-9C6A-DAED44C0D3A1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lvl="1"/>
            <a:r>
              <a:rPr lang="en-IN" sz="1800" dirty="0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Extrapolation Analysis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474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7F7ED-2B0D-48C2-A2B9-B735B64C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Extrapolation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149531-1AF5-4EA1-8D06-DDF13515E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5719" y="2187575"/>
            <a:ext cx="6858000" cy="24828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3167D7-65EF-4442-AF72-B42270D8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707" y="2628900"/>
            <a:ext cx="8787293" cy="3589785"/>
          </a:xfrm>
        </p:spPr>
        <p:txBody>
          <a:bodyPr>
            <a:normAutofit fontScale="92500"/>
          </a:bodyPr>
          <a:lstStyle/>
          <a:p>
            <a:r>
              <a:rPr lang="en-GB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then split back into two parts as generated:</a:t>
            </a:r>
          </a:p>
          <a:p>
            <a:pPr marL="457200" lvl="1" indent="0">
              <a:buNone/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1: η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3], 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sz="32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[2e-3, 0.56]</a:t>
            </a:r>
          </a:p>
          <a:p>
            <a:pPr marL="457200" lvl="1" indent="0">
              <a:buNone/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2: η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[3, 10], 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sz="32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[7e-2, 0.56]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corresponding to SD and BD mentioned earlier were trained on one part and then evaluated on the other</a:t>
            </a:r>
            <a:r>
              <a:rPr lang="en-GB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see its extrapolation capabilities.</a:t>
            </a:r>
          </a:p>
          <a:p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F9AFD66-C550-4BCC-8980-E582B1E36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A08937-A947-4929-B932-7E12D734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1BF708-AE2F-4067-A474-E6D2D4A0F4DC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E749D-9A3F-42C4-AA78-972F4C3288B6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lvl="1"/>
            <a:r>
              <a:rPr lang="en-IN" sz="1800" dirty="0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Extrapolation Analysis</a:t>
            </a:r>
          </a:p>
          <a:p>
            <a:pPr lvl="1"/>
            <a:r>
              <a:rPr lang="en-IN" sz="1800" dirty="0"/>
              <a:t>Prediction ability over unseen data range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896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70FFC4-8A05-4BAA-B535-6F1C6CD1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/>
              <a:t>Trained On Part 1</a:t>
            </a:r>
            <a:br>
              <a:rPr lang="en-GB"/>
            </a:br>
            <a:r>
              <a:rPr lang="en-GB"/>
              <a:t> Evaluated over Part 2</a:t>
            </a:r>
            <a:endParaRPr lang="en-IN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0827DA8-6D8D-4515-B769-5C779EADD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069249"/>
              </p:ext>
            </p:extLst>
          </p:nvPr>
        </p:nvGraphicFramePr>
        <p:xfrm>
          <a:off x="1535242" y="2441051"/>
          <a:ext cx="9121517" cy="35300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80761">
                  <a:extLst>
                    <a:ext uri="{9D8B030D-6E8A-4147-A177-3AD203B41FA5}">
                      <a16:colId xmlns:a16="http://schemas.microsoft.com/office/drawing/2014/main" val="1688326130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4101624669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913150096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1976469956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1071605243"/>
                    </a:ext>
                  </a:extLst>
                </a:gridCol>
              </a:tblGrid>
              <a:tr h="392230">
                <a:tc gridSpan="5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4: Trained over η є [0, 3] and evaluated over η є [3, 10]</a:t>
                      </a:r>
                      <a:endParaRPr lang="en-IN" sz="2500" u="non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7397"/>
                  </a:ext>
                </a:extLst>
              </a:tr>
              <a:tr h="392230">
                <a:tc row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IN" sz="2500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sz="2500" u="non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1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lang="en-IN" sz="2500" b="1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1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lang="en-IN" sz="2500" b="1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170423"/>
                  </a:ext>
                </a:extLst>
              </a:tr>
              <a:tr h="3922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2495816636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500" u="non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500" u="non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12.922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19.327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26.671</a:t>
                      </a:r>
                      <a:endParaRPr lang="en-IN" sz="2500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40.068</a:t>
                      </a:r>
                      <a:endParaRPr lang="en-IN" sz="2500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extLst>
                  <a:ext uri="{0D108BD9-81ED-4DB2-BD59-A6C34878D82A}">
                    <a16:rowId xmlns:a16="http://schemas.microsoft.com/office/drawing/2014/main" val="520909251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7.082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12.582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19.416</a:t>
                      </a:r>
                      <a:endParaRPr lang="en-IN" sz="2500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31.156</a:t>
                      </a:r>
                      <a:endParaRPr lang="en-IN" sz="2500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extLst>
                  <a:ext uri="{0D108BD9-81ED-4DB2-BD59-A6C34878D82A}">
                    <a16:rowId xmlns:a16="http://schemas.microsoft.com/office/drawing/2014/main" val="3748398635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3.737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8.609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13.828</a:t>
                      </a:r>
                      <a:endParaRPr lang="en-IN" sz="2500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23.150</a:t>
                      </a:r>
                      <a:endParaRPr lang="en-IN" sz="2500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extLst>
                  <a:ext uri="{0D108BD9-81ED-4DB2-BD59-A6C34878D82A}">
                    <a16:rowId xmlns:a16="http://schemas.microsoft.com/office/drawing/2014/main" val="3637543494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1.866</a:t>
                      </a:r>
                      <a:endParaRPr lang="en-IN" sz="2500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8.318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7.643</a:t>
                      </a:r>
                      <a:endParaRPr lang="en-IN" sz="2500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21.166</a:t>
                      </a:r>
                      <a:endParaRPr lang="en-IN" sz="2500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extLst>
                  <a:ext uri="{0D108BD9-81ED-4DB2-BD59-A6C34878D82A}">
                    <a16:rowId xmlns:a16="http://schemas.microsoft.com/office/drawing/2014/main" val="3550756096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2.919</a:t>
                      </a:r>
                      <a:endParaRPr lang="en-IN" sz="2500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7.453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7.816</a:t>
                      </a:r>
                      <a:endParaRPr lang="en-IN" sz="2500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20.621</a:t>
                      </a:r>
                      <a:endParaRPr lang="en-IN" sz="2500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extLst>
                  <a:ext uri="{0D108BD9-81ED-4DB2-BD59-A6C34878D82A}">
                    <a16:rowId xmlns:a16="http://schemas.microsoft.com/office/drawing/2014/main" val="3368120224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1.331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4.310</a:t>
                      </a:r>
                      <a:endParaRPr lang="en-IN" sz="2500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3.593</a:t>
                      </a:r>
                      <a:endParaRPr lang="en-IN" sz="2500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11.100</a:t>
                      </a:r>
                      <a:endParaRPr lang="en-IN" sz="2500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extLst>
                  <a:ext uri="{0D108BD9-81ED-4DB2-BD59-A6C34878D82A}">
                    <a16:rowId xmlns:a16="http://schemas.microsoft.com/office/drawing/2014/main" val="1731591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5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4B31AE-08CD-40B8-87A1-D7F69CCB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EBD17-8FDA-45BB-B810-1100DA742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7E8D51-BB84-4504-AF78-4235AF9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0EF7A2-DDBD-4E2F-B046-D3397DCB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88413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EE3CE-BA4E-479A-BD40-C3D6216B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 Deviation Variation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48D689-7957-4E67-A53F-ECE665599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1"/>
            <a:ext cx="5334000" cy="403622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48DE51-F16B-4A6A-9F1C-13243D392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7401"/>
            <a:ext cx="5334000" cy="4036226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DD34C9A-D193-48A8-B2CF-7BBBB4D6829D}"/>
              </a:ext>
            </a:extLst>
          </p:cNvPr>
          <p:cNvSpPr txBox="1">
            <a:spLocks/>
          </p:cNvSpPr>
          <p:nvPr/>
        </p:nvSpPr>
        <p:spPr>
          <a:xfrm>
            <a:off x="2895600" y="2057401"/>
            <a:ext cx="920262" cy="4036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SD-SN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173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lang="en-IN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9DC0029-DD77-4E0D-9E21-5594F79CB7A4}"/>
              </a:ext>
            </a:extLst>
          </p:cNvPr>
          <p:cNvSpPr txBox="1">
            <a:spLocks/>
          </p:cNvSpPr>
          <p:nvPr/>
        </p:nvSpPr>
        <p:spPr>
          <a:xfrm>
            <a:off x="8379069" y="2057401"/>
            <a:ext cx="920262" cy="4036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BD-BN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207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lang="en-IN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90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70FFC4-8A05-4BAA-B535-6F1C6CD1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Trained On Part 2</a:t>
            </a:r>
            <a:br>
              <a:rPr lang="en-GB" dirty="0"/>
            </a:br>
            <a:r>
              <a:rPr lang="en-GB" dirty="0"/>
              <a:t> Evaluated over Part 1</a:t>
            </a:r>
            <a:endParaRPr lang="en-IN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0827DA8-6D8D-4515-B769-5C779EADD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50853"/>
              </p:ext>
            </p:extLst>
          </p:nvPr>
        </p:nvGraphicFramePr>
        <p:xfrm>
          <a:off x="1535242" y="2441051"/>
          <a:ext cx="9121517" cy="35300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80761">
                  <a:extLst>
                    <a:ext uri="{9D8B030D-6E8A-4147-A177-3AD203B41FA5}">
                      <a16:colId xmlns:a16="http://schemas.microsoft.com/office/drawing/2014/main" val="1688326130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4101624669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913150096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1976469956"/>
                    </a:ext>
                  </a:extLst>
                </a:gridCol>
                <a:gridCol w="1835189">
                  <a:extLst>
                    <a:ext uri="{9D8B030D-6E8A-4147-A177-3AD203B41FA5}">
                      <a16:colId xmlns:a16="http://schemas.microsoft.com/office/drawing/2014/main" val="1071605243"/>
                    </a:ext>
                  </a:extLst>
                </a:gridCol>
              </a:tblGrid>
              <a:tr h="392230">
                <a:tc gridSpan="5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5: Trained over η є [3, 10] and evaluated over η є [0, 3]</a:t>
                      </a:r>
                      <a:endParaRPr lang="en-IN" sz="2500" u="non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7397"/>
                  </a:ext>
                </a:extLst>
              </a:tr>
              <a:tr h="392230">
                <a:tc row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IN" sz="2500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sz="2500" u="non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1" u="none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lang="en-IN" sz="2500" b="1" u="none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1" u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lang="en-IN" sz="2500" b="1" u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170423"/>
                  </a:ext>
                </a:extLst>
              </a:tr>
              <a:tr h="3922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3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lang="en-IN" sz="2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extLst>
                  <a:ext uri="{0D108BD9-81ED-4DB2-BD59-A6C34878D82A}">
                    <a16:rowId xmlns:a16="http://schemas.microsoft.com/office/drawing/2014/main" val="2495816636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10.620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4.630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94.813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57.242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0909251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58.538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19.544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8398635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n-IN" sz="2500" u="non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500" u="non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1.361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10.128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7543494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121.945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80.435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0756096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9.475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202.181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134.401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120224"/>
                  </a:ext>
                </a:extLst>
              </a:tr>
              <a:tr h="39223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2500" u="none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2500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3.174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43.375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IN" sz="25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27.963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591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EE3CE-BA4E-479A-BD40-C3D6216B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Percent Deviation Variation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48D689-7957-4E67-A53F-ECE665599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4" y="2057400"/>
            <a:ext cx="5322891" cy="403622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48DE51-F16B-4A6A-9F1C-13243D392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50" y="2052737"/>
            <a:ext cx="5328500" cy="4040889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BF00A2F-0DAB-482F-90DE-97BA39894FC8}"/>
              </a:ext>
            </a:extLst>
          </p:cNvPr>
          <p:cNvSpPr txBox="1">
            <a:spLocks/>
          </p:cNvSpPr>
          <p:nvPr/>
        </p:nvSpPr>
        <p:spPr>
          <a:xfrm>
            <a:off x="2895600" y="2057401"/>
            <a:ext cx="920262" cy="4036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SD-Sn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173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lang="en-IN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5058E20-580D-48C2-8580-6A668FF5DB19}"/>
              </a:ext>
            </a:extLst>
          </p:cNvPr>
          <p:cNvSpPr txBox="1">
            <a:spLocks/>
          </p:cNvSpPr>
          <p:nvPr/>
        </p:nvSpPr>
        <p:spPr>
          <a:xfrm>
            <a:off x="8379069" y="2057401"/>
            <a:ext cx="920262" cy="4036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BD-BN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GB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207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lang="en-IN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35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51AA599-7E36-4F91-90D3-F4A74A2A2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839F2-CA91-4C2E-BCEC-C0598199C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117E1-5995-4861-8DD8-0790B4BD0BDE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A2A6C4-D6F1-40AC-A036-E1561247D2D6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lvl="1"/>
            <a:r>
              <a:rPr lang="en-IN" sz="1800" dirty="0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Extrapolation Analysis</a:t>
            </a:r>
          </a:p>
          <a:p>
            <a:pPr lvl="1"/>
            <a:r>
              <a:rPr lang="en-IN" sz="1800" dirty="0"/>
              <a:t>Prediction ability over unseen data range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Conclusion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63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61D44D2-0103-4ADE-B079-C718E9A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GB" sz="3700">
                <a:solidFill>
                  <a:srgbClr val="FFFFFF"/>
                </a:solidFill>
              </a:rPr>
              <a:t>Conclusion</a:t>
            </a:r>
            <a:endParaRPr lang="en-IN" sz="370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4EA0B9-4A6F-4A74-AAB2-2ADB9F431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032455"/>
              </p:ext>
            </p:extLst>
          </p:nvPr>
        </p:nvGraphicFramePr>
        <p:xfrm>
          <a:off x="5040559" y="1362286"/>
          <a:ext cx="6507975" cy="413342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169325">
                  <a:extLst>
                    <a:ext uri="{9D8B030D-6E8A-4147-A177-3AD203B41FA5}">
                      <a16:colId xmlns:a16="http://schemas.microsoft.com/office/drawing/2014/main" val="4165054547"/>
                    </a:ext>
                  </a:extLst>
                </a:gridCol>
                <a:gridCol w="2169325">
                  <a:extLst>
                    <a:ext uri="{9D8B030D-6E8A-4147-A177-3AD203B41FA5}">
                      <a16:colId xmlns:a16="http://schemas.microsoft.com/office/drawing/2014/main" val="1709187539"/>
                    </a:ext>
                  </a:extLst>
                </a:gridCol>
                <a:gridCol w="2169325">
                  <a:extLst>
                    <a:ext uri="{9D8B030D-6E8A-4147-A177-3AD203B41FA5}">
                      <a16:colId xmlns:a16="http://schemas.microsoft.com/office/drawing/2014/main" val="3532039882"/>
                    </a:ext>
                  </a:extLst>
                </a:gridCol>
              </a:tblGrid>
              <a:tr h="87678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Small Neural Network</a:t>
                      </a:r>
                      <a:endParaRPr lang="en-IN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 Neural Network</a:t>
                      </a:r>
                      <a:endParaRPr lang="en-IN" dirty="0"/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250800"/>
                  </a:ext>
                </a:extLst>
              </a:tr>
              <a:tr h="162832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Simple trend in Training Data compared to evaluation data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Not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20939"/>
                  </a:ext>
                </a:extLst>
              </a:tr>
              <a:tr h="162832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Complex trend in Training Data compared to evaluation data</a:t>
                      </a:r>
                      <a:endParaRPr lang="en-IN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Not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7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28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D2E2FB76-A76C-44E3-B86E-EA01500A2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563AE-DFBE-43F7-AA41-4DF9FA388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B0B837-6EB8-475F-907E-1739D4CF2928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B6BBD3-B172-4697-AC82-89CBFCF79B82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Model Training</a:t>
            </a:r>
          </a:p>
          <a:p>
            <a:pPr lvl="1"/>
            <a:r>
              <a:rPr lang="en-IN" sz="1800" dirty="0"/>
              <a:t>Training parameters and results</a:t>
            </a:r>
          </a:p>
          <a:p>
            <a:pPr lvl="1"/>
            <a:r>
              <a:rPr lang="en-IN" sz="1800" dirty="0"/>
              <a:t>Percent deviations of predicted values</a:t>
            </a:r>
          </a:p>
          <a:p>
            <a:pPr lvl="1"/>
            <a:r>
              <a:rPr lang="en-IN" sz="1800" dirty="0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Extrapolation Analysis</a:t>
            </a:r>
          </a:p>
          <a:p>
            <a:pPr lvl="1"/>
            <a:r>
              <a:rPr lang="en-IN" sz="1800" dirty="0"/>
              <a:t>Prediction ability over unseen data range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100" dirty="0"/>
              <a:t>Future Research</a:t>
            </a:r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168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806C7-9ED5-4700-9FCA-F788C485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Future Research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6C8DBA-D7B5-4A9A-845B-43FBEA62A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0"/>
          <a:stretch/>
        </p:blipFill>
        <p:spPr>
          <a:xfrm rot="16200000">
            <a:off x="-1266906" y="2188762"/>
            <a:ext cx="6860373" cy="24828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39ED39-8E47-4049-9134-93401B41B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These models can also be trained on data for beams subjected to other boundary conditions.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Due to similar underlying equations, we can expect reasonably high accuracy in predictions.</a:t>
            </a:r>
          </a:p>
          <a:p>
            <a:r>
              <a:rPr lang="en-I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Other better models could be developed to improve the extrapolation accuracy of the neural network far away from trained range.</a:t>
            </a:r>
          </a:p>
          <a:p>
            <a:pPr lvl="1"/>
            <a:r>
              <a:rPr lang="en-IN" sz="1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Challenging part in doing this is the complex nature of Bessel functions, which </a:t>
            </a:r>
            <a:r>
              <a:rPr lang="en-I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contain integrations of factorial, factorials in denominator, etc.</a:t>
            </a:r>
            <a:endParaRPr lang="en-IN" sz="1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48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8BAB6A7-3C34-4E67-B0FC-45A3B7F25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903000"/>
            <a:ext cx="9448800" cy="68580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?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64D5A4F4-D4E3-46DE-875C-AD1C203EB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>
            <a:off x="-1232293" y="1252715"/>
            <a:ext cx="4587300" cy="2122714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BD1DD2-85A0-4736-89A9-C9D793DCA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 flipH="1" flipV="1">
            <a:off x="8836996" y="1216990"/>
            <a:ext cx="4587300" cy="2122714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A6219F-02C6-420F-B83C-182C910E9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32115"/>
            <a:ext cx="9448800" cy="3118150"/>
          </a:xfrm>
        </p:spPr>
        <p:txBody>
          <a:bodyPr>
            <a:normAutofit/>
          </a:bodyPr>
          <a:lstStyle/>
          <a:p>
            <a:r>
              <a:rPr lang="en-GB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19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00D39-190F-4149-91A2-A9F9EEED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6331-6314-453E-B25B-5970508E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Some problems are really difficult or impossible to solve theoretically.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In some cases these can be solved by fitting curve to some data-points generated for special cases.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Data driven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Removes necessity of field specific knowledge.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There is a large amount of data present.</a:t>
            </a:r>
          </a:p>
          <a:p>
            <a:pPr lvl="2"/>
            <a:r>
              <a:rPr lang="en-IN" dirty="0"/>
              <a:t>Highly optimized algorithms are there to process this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Tremendous computational power available.</a:t>
            </a:r>
          </a:p>
        </p:txBody>
      </p:sp>
    </p:spTree>
    <p:extLst>
      <p:ext uri="{BB962C8B-B14F-4D97-AF65-F5344CB8AC3E}">
        <p14:creationId xmlns:p14="http://schemas.microsoft.com/office/powerpoint/2010/main" val="31160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7F9EBB-2F7F-4553-810E-5C0B1EE4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8289B4-15BF-4EBD-892B-92B986A82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97DBA8-51AA-4682-82BC-F794598543E8}"/>
              </a:ext>
            </a:extLst>
          </p:cNvPr>
          <p:cNvSpPr txBox="1">
            <a:spLocks/>
          </p:cNvSpPr>
          <p:nvPr/>
        </p:nvSpPr>
        <p:spPr>
          <a:xfrm>
            <a:off x="1739900" y="681142"/>
            <a:ext cx="97663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33A3E7-1F1C-49C0-B2B0-F36FE1E241A6}"/>
              </a:ext>
            </a:extLst>
          </p:cNvPr>
          <p:cNvSpPr txBox="1">
            <a:spLocks/>
          </p:cNvSpPr>
          <p:nvPr/>
        </p:nvSpPr>
        <p:spPr>
          <a:xfrm>
            <a:off x="1739900" y="2821774"/>
            <a:ext cx="9766299" cy="3396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Deep Learning Model</a:t>
            </a:r>
            <a:endParaRPr lang="en-IN" sz="1800" dirty="0"/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185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A626E-780F-408C-9113-6AA72B1B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IN" dirty="0"/>
              <a:t>Deep Learning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E72B-BED3-4596-A55C-081AB584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data was generated using MATLAB.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Neural network features: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Activation function: </a:t>
            </a:r>
            <a:r>
              <a:rPr lang="en-IN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PReLU</a:t>
            </a:r>
            <a:endParaRPr lang="en-I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Loss function: Mean squared percent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Optimizer: Adam optimizer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of Neural network was done on Python using </a:t>
            </a:r>
            <a:r>
              <a:rPr lang="en-IN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PyTorch</a:t>
            </a:r>
            <a:r>
              <a:rPr lang="en-I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81B5A-68C1-4C34-A8D9-77FFF8A6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1080896"/>
            <a:ext cx="3570513" cy="129302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Input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E0BA28F-9D03-4570-8F0B-D3FDE263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030" y="2373924"/>
                <a:ext cx="3570513" cy="4024125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Variation in cross-sectional properties: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  <m:r>
                            <a:rPr lang="en-IN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l-G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1800" b="0" i="1" baseline="-25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en-IN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800" b="0" i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non</m:t>
                    </m:r>
                    <m:r>
                      <m:rPr>
                        <m:nor/>
                      </m:rPr>
                      <a:rPr lang="en-IN" sz="1800" b="0" i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IN" sz="1800" b="0" i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IN" sz="1800" b="0" i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real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number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IN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en-GB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18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inputs to the neural network.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E0BA28F-9D03-4570-8F0B-D3FDE263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030" y="2373924"/>
                <a:ext cx="3570513" cy="4024125"/>
              </a:xfrm>
              <a:blipFill>
                <a:blip r:embed="rId3"/>
                <a:stretch>
                  <a:fillRect l="-1365" t="-13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2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D4B69-97AC-488F-9756-635EB0C27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39" y="2208097"/>
            <a:ext cx="6127287" cy="28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2A70-5036-4A72-9F8C-D13E4DC0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Neural network Architecture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FFF366-D912-4350-84D4-D0C3E94338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156898"/>
              </p:ext>
            </p:extLst>
          </p:nvPr>
        </p:nvGraphicFramePr>
        <p:xfrm>
          <a:off x="685800" y="1995854"/>
          <a:ext cx="10820400" cy="4222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98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E0584D-AEA5-4C7D-899B-85A819BCD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DE0584D-AEA5-4C7D-899B-85A819BCD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FBB911-1EF7-46A8-85F1-FAEEFFBEF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7FBB911-1EF7-46A8-85F1-FAEEFFBEFE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A33322-DBD2-4119-89FE-1813CA840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AA33322-DBD2-4119-89FE-1813CA840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D376D9-50E8-403B-B384-14F6EF19E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6CD376D9-50E8-403B-B384-14F6EF19EB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E14A22-E96E-46E6-A978-B88BF6238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2E14A22-E96E-46E6-A978-B88BF6238F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5B537F-4BC6-43EC-BCCF-80AC4210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F05B537F-4BC6-43EC-BCCF-80AC4210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FF5264-4257-4674-9EA1-0B4B4D2B0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F3FF5264-4257-4674-9EA1-0B4B4D2B08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884D19-EA91-4C91-85E2-849E2590E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74884D19-EA91-4C91-85E2-849E2590E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2814A6-97F3-4CCB-80DA-9F28FE063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62814A6-97F3-4CCB-80DA-9F28FE063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8E9C50B-3FEC-4C92-9B7C-A56ED400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GB" sz="3200" dirty="0"/>
              <a:t>Output variables</a:t>
            </a:r>
            <a:endParaRPr lang="en-IN" sz="32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B0A7D0-C54F-4BE1-8067-208B8085F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714" r="879" b="1453"/>
          <a:stretch/>
        </p:blipFill>
        <p:spPr>
          <a:xfrm>
            <a:off x="5448329" y="633046"/>
            <a:ext cx="5533263" cy="5585637"/>
          </a:xfrm>
          <a:prstGeom prst="rect">
            <a:avLst/>
          </a:prstGeom>
        </p:spPr>
      </p:pic>
      <p:sp>
        <p:nvSpPr>
          <p:cNvPr id="12" name="Title 10">
            <a:extLst>
              <a:ext uri="{FF2B5EF4-FFF2-40B4-BE49-F238E27FC236}">
                <a16:creationId xmlns:a16="http://schemas.microsoft.com/office/drawing/2014/main" id="{37CA76A9-404B-4B4E-BCAE-0D02FB78EE58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/>
              <a:t>Output variables</a:t>
            </a:r>
            <a:endParaRPr lang="en-IN" sz="3200" dirty="0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27D0218E-A589-40F2-8C42-C29FCC0FB573}"/>
              </a:ext>
            </a:extLst>
          </p:cNvPr>
          <p:cNvSpPr txBox="1">
            <a:spLocks/>
          </p:cNvSpPr>
          <p:nvPr/>
        </p:nvSpPr>
        <p:spPr>
          <a:xfrm>
            <a:off x="685800" y="2989385"/>
            <a:ext cx="3977639" cy="32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 variables)</a:t>
            </a:r>
            <a:endParaRPr lang="en-I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en-I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n-I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n-I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    natural frequency parameters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δ</a:t>
            </a:r>
            <a:r>
              <a:rPr lang="en-I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I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I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  node locations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27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2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3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4.xml><?xml version="1.0" encoding="utf-8"?>
<a:theme xmlns:a="http://schemas.openxmlformats.org/drawingml/2006/main" name="3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5.xml><?xml version="1.0" encoding="utf-8"?>
<a:theme xmlns:a="http://schemas.openxmlformats.org/drawingml/2006/main" name="4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6.xml><?xml version="1.0" encoding="utf-8"?>
<a:theme xmlns:a="http://schemas.openxmlformats.org/drawingml/2006/main" name="5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7.xml><?xml version="1.0" encoding="utf-8"?>
<a:theme xmlns:a="http://schemas.openxmlformats.org/drawingml/2006/main" name="6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1453</Words>
  <Application>Microsoft Office PowerPoint</Application>
  <PresentationFormat>Widescreen</PresentationFormat>
  <Paragraphs>493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Cambria Math</vt:lpstr>
      <vt:lpstr>Century Gothic</vt:lpstr>
      <vt:lpstr>Tahoma</vt:lpstr>
      <vt:lpstr>Times New Roman</vt:lpstr>
      <vt:lpstr>Wingdings</vt:lpstr>
      <vt:lpstr>Vapor Trail</vt:lpstr>
      <vt:lpstr>2_Vapor Trail</vt:lpstr>
      <vt:lpstr>1_Vapor Trail</vt:lpstr>
      <vt:lpstr>3_Vapor Trail</vt:lpstr>
      <vt:lpstr>4_Vapor Trail</vt:lpstr>
      <vt:lpstr>5_Vapor Trail</vt:lpstr>
      <vt:lpstr>6_Vapor Trail</vt:lpstr>
      <vt:lpstr>Vibration Analysis of Tapered Truncated cantilever beams using Deep Learning</vt:lpstr>
      <vt:lpstr>Overview</vt:lpstr>
      <vt:lpstr>Overview</vt:lpstr>
      <vt:lpstr>motivation</vt:lpstr>
      <vt:lpstr>PowerPoint Presentation</vt:lpstr>
      <vt:lpstr>Deep Learning Model</vt:lpstr>
      <vt:lpstr>Input Variables</vt:lpstr>
      <vt:lpstr>Neural network Architecture</vt:lpstr>
      <vt:lpstr>Output variables</vt:lpstr>
      <vt:lpstr>Actual Variation of  Output Variables</vt:lpstr>
      <vt:lpstr>Actual Variation of  Output Variables</vt:lpstr>
      <vt:lpstr>Actual Variation of  Output Variables</vt:lpstr>
      <vt:lpstr>PowerPoint Presentation</vt:lpstr>
      <vt:lpstr>Data Generation</vt:lpstr>
      <vt:lpstr>PowerPoint Presentation</vt:lpstr>
      <vt:lpstr>Model Training</vt:lpstr>
      <vt:lpstr>PowerPoint Presentation</vt:lpstr>
      <vt:lpstr>Training Parameters</vt:lpstr>
      <vt:lpstr>Training Results</vt:lpstr>
      <vt:lpstr>Training Results</vt:lpstr>
      <vt:lpstr>PowerPoint Presentation</vt:lpstr>
      <vt:lpstr>Percent Deviations</vt:lpstr>
      <vt:lpstr>PowerPoint Presentation</vt:lpstr>
      <vt:lpstr>Comparison Between Actual And Predicted Values</vt:lpstr>
      <vt:lpstr>Comparison Between Actual And Predicted Values</vt:lpstr>
      <vt:lpstr>PowerPoint Presentation</vt:lpstr>
      <vt:lpstr>Extrapolation Analysis</vt:lpstr>
      <vt:lpstr>PowerPoint Presentation</vt:lpstr>
      <vt:lpstr>Trained On Part 1  Evaluated over Part 2</vt:lpstr>
      <vt:lpstr>Percent Deviation Variation</vt:lpstr>
      <vt:lpstr>Trained On Part 2  Evaluated over Part 1</vt:lpstr>
      <vt:lpstr>Percent Deviation Variation</vt:lpstr>
      <vt:lpstr>PowerPoint Presentation</vt:lpstr>
      <vt:lpstr>Conclusion</vt:lpstr>
      <vt:lpstr>PowerPoint Presentation</vt:lpstr>
      <vt:lpstr>Future Research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Vibration Analysis of Tapered Truncated cantilever beams using Deep Learning</dc:title>
  <dc:creator>Naman Yadav</dc:creator>
  <cp:lastModifiedBy>Naman Yadav</cp:lastModifiedBy>
  <cp:revision>14</cp:revision>
  <dcterms:created xsi:type="dcterms:W3CDTF">2019-11-30T05:41:21Z</dcterms:created>
  <dcterms:modified xsi:type="dcterms:W3CDTF">2019-11-30T16:29:06Z</dcterms:modified>
</cp:coreProperties>
</file>